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6" r:id="rId2"/>
    <p:sldId id="309" r:id="rId3"/>
    <p:sldId id="317" r:id="rId4"/>
    <p:sldId id="311" r:id="rId5"/>
    <p:sldId id="268" r:id="rId6"/>
    <p:sldId id="315" r:id="rId7"/>
    <p:sldId id="31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e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F8A5"/>
    <a:srgbClr val="FEBEBE"/>
    <a:srgbClr val="FD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70311" autoAdjust="0"/>
  </p:normalViewPr>
  <p:slideViewPr>
    <p:cSldViewPr>
      <p:cViewPr>
        <p:scale>
          <a:sx n="50" d="100"/>
          <a:sy n="50" d="100"/>
        </p:scale>
        <p:origin x="-173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10038-27F8-4AA1-A368-6970DC4264F5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12944-B278-409D-B09B-3E157A4950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853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Brief overview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2944-B278-409D-B09B-3E157A49507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793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There</a:t>
            </a:r>
            <a:r>
              <a:rPr lang="en-GB" baseline="0" dirty="0" smtClean="0"/>
              <a:t> are over a million new CRC cases each year.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CRC develops from polyps on the inside surface of the colon.  These can be detected </a:t>
            </a:r>
            <a:r>
              <a:rPr lang="en-GB" baseline="0" dirty="0" err="1" smtClean="0"/>
              <a:t>byt</a:t>
            </a:r>
            <a:r>
              <a:rPr lang="en-GB" baseline="0" dirty="0" smtClean="0"/>
              <a:t> screening and subsequently removed.  If this screening process is carried out the survival rate of the cancer can be increased and the incidence can be reduced.</a:t>
            </a:r>
            <a:endParaRPr lang="en-GB" dirty="0" smtClean="0"/>
          </a:p>
          <a:p>
            <a:r>
              <a:rPr lang="en-GB" dirty="0" smtClean="0"/>
              <a:t>Procedure</a:t>
            </a:r>
            <a:r>
              <a:rPr lang="en-GB" baseline="0" dirty="0" smtClean="0"/>
              <a:t> is difficult and high levels of skill are required for both insertion and inspection</a:t>
            </a:r>
            <a:endParaRPr lang="en-GB" dirty="0" smtClean="0"/>
          </a:p>
          <a:p>
            <a:r>
              <a:rPr lang="en-GB" dirty="0" smtClean="0"/>
              <a:t>Discomfort may require sedation,</a:t>
            </a:r>
            <a:r>
              <a:rPr lang="en-GB" baseline="0" dirty="0" smtClean="0"/>
              <a:t> which complicates procedure and increases costs and disruptiveness, and may reduce attendance</a:t>
            </a:r>
          </a:p>
          <a:p>
            <a:r>
              <a:rPr lang="en-GB" baseline="0" dirty="0" smtClean="0"/>
              <a:t>Risk of perforation</a:t>
            </a:r>
          </a:p>
          <a:p>
            <a:r>
              <a:rPr lang="en-GB" baseline="0" dirty="0" smtClean="0"/>
              <a:t>Expensive compared to other screening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2944-B278-409D-B09B-3E157A49507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757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CODIR project proposed to overcome some of these drawbacks.</a:t>
            </a:r>
          </a:p>
          <a:p>
            <a:r>
              <a:rPr lang="en-GB" dirty="0" smtClean="0"/>
              <a:t>Aims…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Using warm-liquid</a:t>
            </a:r>
            <a:r>
              <a:rPr lang="en-GB" baseline="0" dirty="0" smtClean="0"/>
              <a:t> filled colon has been shown to reduce patient discomfort</a:t>
            </a:r>
          </a:p>
          <a:p>
            <a:r>
              <a:rPr lang="en-GB" dirty="0" smtClean="0"/>
              <a:t>Using a semi-automated</a:t>
            </a:r>
            <a:r>
              <a:rPr lang="en-GB" baseline="0" dirty="0" smtClean="0"/>
              <a:t> system can reduce physician workload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Universities of Leeds and</a:t>
            </a:r>
            <a:r>
              <a:rPr lang="en-GB" baseline="0" dirty="0" smtClean="0"/>
              <a:t> Dundee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ERC funded</a:t>
            </a:r>
          </a:p>
          <a:p>
            <a:endParaRPr lang="en-GB" b="1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2944-B278-409D-B09B-3E157A49507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757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Work</a:t>
            </a:r>
            <a:r>
              <a:rPr lang="en-GB" baseline="0" dirty="0" smtClean="0"/>
              <a:t> is a collaboration between the universities of Leeds (</a:t>
            </a:r>
            <a:r>
              <a:rPr lang="en-GB" baseline="0" dirty="0" err="1" smtClean="0"/>
              <a:t>Mech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Eng</a:t>
            </a:r>
            <a:r>
              <a:rPr lang="en-GB" baseline="0" dirty="0" smtClean="0"/>
              <a:t>) and Dundee</a:t>
            </a:r>
          </a:p>
          <a:p>
            <a:r>
              <a:rPr lang="en-GB" baseline="0" dirty="0" smtClean="0"/>
              <a:t>PIs are Prof Anne Neville and Prof Alfred </a:t>
            </a:r>
            <a:r>
              <a:rPr lang="en-GB" baseline="0" dirty="0" err="1" smtClean="0"/>
              <a:t>Cuschieri</a:t>
            </a: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2944-B278-409D-B09B-3E157A49507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644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 smtClean="0"/>
              <a:t>A</a:t>
            </a:r>
            <a:r>
              <a:rPr lang="en-GB" b="0" baseline="0" dirty="0" smtClean="0"/>
              <a:t> device which is pushed through the colon by fluid pressure.</a:t>
            </a:r>
          </a:p>
          <a:p>
            <a:r>
              <a:rPr lang="en-GB" b="0" baseline="0" dirty="0" smtClean="0"/>
              <a:t>It forms a sliding seal on the inside of the colon and water is pumped in behind it so that it is pushed forwards.</a:t>
            </a:r>
          </a:p>
          <a:p>
            <a:r>
              <a:rPr lang="en-GB" b="0" baseline="0" dirty="0" smtClean="0"/>
              <a:t>Seals formed by two balloons which can be individually inflated/deflated to provide a conformable seal</a:t>
            </a:r>
          </a:p>
          <a:p>
            <a:r>
              <a:rPr lang="en-GB" b="0" baseline="0" dirty="0" smtClean="0"/>
              <a:t>Similar to </a:t>
            </a:r>
            <a:r>
              <a:rPr lang="en-GB" b="0" baseline="0" dirty="0" err="1" smtClean="0"/>
              <a:t>aer</a:t>
            </a:r>
            <a:r>
              <a:rPr lang="en-GB" b="0" baseline="0" dirty="0" smtClean="0"/>
              <a:t>-o-scope</a:t>
            </a:r>
          </a:p>
          <a:p>
            <a:endParaRPr lang="en-GB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2944-B278-409D-B09B-3E157A49507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377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Flexures</a:t>
            </a:r>
            <a:r>
              <a:rPr lang="en-GB" baseline="0" dirty="0" smtClean="0"/>
              <a:t> not negotiated with 100% success rate</a:t>
            </a:r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84748-7432-44AA-BCDD-61998D2C0F9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3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84748-7432-44AA-BCDD-61998D2C0F9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3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480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461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17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936104"/>
          </a:xfrm>
        </p:spPr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54461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299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242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5358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992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319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8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937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E9531-AADA-4454-829D-887BC1F44E67}" type="datetimeFigureOut">
              <a:rPr lang="en-GB" smtClean="0"/>
              <a:t>10/09/2013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1834B2D-87EA-472A-9C89-B622AC8FE0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298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71800" y="6520259"/>
            <a:ext cx="9361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E9531-AADA-4454-829D-887BC1F44E67}" type="datetimeFigureOut">
              <a:rPr lang="en-GB" smtClean="0"/>
              <a:t>10/09/2013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07904" y="6520259"/>
            <a:ext cx="2016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6444208" y="6397601"/>
            <a:ext cx="2692628" cy="454174"/>
            <a:chOff x="5150507" y="6053960"/>
            <a:chExt cx="3986330" cy="766993"/>
          </a:xfrm>
        </p:grpSpPr>
        <p:pic>
          <p:nvPicPr>
            <p:cNvPr id="7" name="Picture 2" descr="colour"/>
            <p:cNvPicPr>
              <a:picLocks noChangeAspect="1" noChangeArrowheads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9711" y="6186979"/>
              <a:ext cx="684918" cy="633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imsat\Dropbox\IMSaT\CODIR\image\leeds.jp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4629" y="6166581"/>
              <a:ext cx="1872208" cy="645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imsat\Dropbox\IMSaT\CODIR\image\imsat.gif"/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0507" y="6053960"/>
              <a:ext cx="1428750" cy="76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Box 9"/>
          <p:cNvSpPr txBox="1"/>
          <p:nvPr userDrawn="1"/>
        </p:nvSpPr>
        <p:spPr>
          <a:xfrm>
            <a:off x="0" y="6402416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B0F0"/>
                </a:solidFill>
              </a:rPr>
              <a:t>CODIR</a:t>
            </a:r>
            <a:endParaRPr lang="en-GB" sz="2400" b="1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99592" y="6445546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 err="1" smtClean="0">
                <a:solidFill>
                  <a:srgbClr val="00B0F0"/>
                </a:solidFill>
              </a:rPr>
              <a:t>CO</a:t>
            </a:r>
            <a:r>
              <a:rPr lang="en-GB" sz="1000" b="1" dirty="0" err="1" smtClean="0">
                <a:solidFill>
                  <a:srgbClr val="0070C0"/>
                </a:solidFill>
              </a:rPr>
              <a:t>lon</a:t>
            </a:r>
            <a:r>
              <a:rPr lang="en-GB" sz="1000" b="1" dirty="0" smtClean="0">
                <a:solidFill>
                  <a:srgbClr val="0070C0"/>
                </a:solidFill>
              </a:rPr>
              <a:t> </a:t>
            </a:r>
            <a:r>
              <a:rPr lang="en-GB" sz="1000" b="1" dirty="0" smtClean="0">
                <a:solidFill>
                  <a:srgbClr val="00B0F0"/>
                </a:solidFill>
              </a:rPr>
              <a:t>D</a:t>
            </a:r>
            <a:r>
              <a:rPr lang="en-GB" sz="1000" b="1" dirty="0" smtClean="0">
                <a:solidFill>
                  <a:srgbClr val="0070C0"/>
                </a:solidFill>
              </a:rPr>
              <a:t>isease </a:t>
            </a:r>
            <a:r>
              <a:rPr lang="en-GB" sz="1000" b="1" dirty="0" smtClean="0">
                <a:solidFill>
                  <a:srgbClr val="00B0F0"/>
                </a:solidFill>
              </a:rPr>
              <a:t>I</a:t>
            </a:r>
            <a:r>
              <a:rPr lang="en-GB" sz="1000" b="1" dirty="0" smtClean="0">
                <a:solidFill>
                  <a:srgbClr val="0070C0"/>
                </a:solidFill>
              </a:rPr>
              <a:t>nvestigation by </a:t>
            </a:r>
            <a:r>
              <a:rPr lang="en-GB" sz="1000" b="1" dirty="0" smtClean="0">
                <a:solidFill>
                  <a:srgbClr val="00B0F0"/>
                </a:solidFill>
              </a:rPr>
              <a:t>R</a:t>
            </a:r>
            <a:r>
              <a:rPr lang="en-GB" sz="1000" b="1" dirty="0" smtClean="0">
                <a:solidFill>
                  <a:srgbClr val="0070C0"/>
                </a:solidFill>
              </a:rPr>
              <a:t>obotic Hydro-colonoscopy</a:t>
            </a:r>
            <a:endParaRPr lang="en-GB" sz="1000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imsat\Dropbox\IMSaT\CODIR\image\fp7.gif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622" y="6476369"/>
            <a:ext cx="502586" cy="40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034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wmv"/><Relationship Id="rId7" Type="http://schemas.openxmlformats.org/officeDocument/2006/relationships/image" Target="../media/image14.jpeg"/><Relationship Id="rId2" Type="http://schemas.microsoft.com/office/2007/relationships/media" Target="../media/media1.wmv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Propulsion of a Robotic </a:t>
            </a:r>
            <a:br>
              <a:rPr lang="en-GB" dirty="0" smtClean="0"/>
            </a:br>
            <a:r>
              <a:rPr lang="en-GB" dirty="0" smtClean="0"/>
              <a:t>Hydro- </a:t>
            </a:r>
            <a:r>
              <a:rPr lang="en-GB" dirty="0" err="1" smtClean="0"/>
              <a:t>Colonoscope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sz="3600" dirty="0" smtClean="0"/>
              <a:t>Stuart Coleman</a:t>
            </a:r>
            <a:br>
              <a:rPr lang="en-GB" sz="3600" dirty="0" smtClean="0"/>
            </a:br>
            <a:r>
              <a:rPr lang="en-GB" sz="2000" dirty="0" smtClean="0"/>
              <a:t>Institute of Medical Science and Technology</a:t>
            </a:r>
            <a:br>
              <a:rPr lang="en-GB" sz="2000" dirty="0" smtClean="0"/>
            </a:br>
            <a:r>
              <a:rPr lang="en-GB" sz="2000" dirty="0" smtClean="0"/>
              <a:t>University of Dundee</a:t>
            </a:r>
            <a:br>
              <a:rPr lang="en-GB" sz="2000" dirty="0" smtClean="0"/>
            </a:br>
            <a:r>
              <a:rPr lang="en-GB" sz="2000" dirty="0"/>
              <a:t/>
            </a:r>
            <a:br>
              <a:rPr lang="en-GB" sz="2000" dirty="0"/>
            </a:b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2200" dirty="0" smtClean="0"/>
              <a:t>Surgical Robotics Summer School, Montpellier</a:t>
            </a:r>
            <a:br>
              <a:rPr lang="en-GB" sz="2200" dirty="0" smtClean="0"/>
            </a:br>
            <a:r>
              <a:rPr lang="en-GB" sz="2200" dirty="0" smtClean="0"/>
              <a:t>10/09/13</a:t>
            </a:r>
            <a:br>
              <a:rPr lang="en-GB" sz="2200" dirty="0" smtClean="0"/>
            </a:b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97732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835476"/>
            <a:ext cx="8496944" cy="5905892"/>
          </a:xfrm>
        </p:spPr>
        <p:txBody>
          <a:bodyPr>
            <a:normAutofit/>
          </a:bodyPr>
          <a:lstStyle/>
          <a:p>
            <a:r>
              <a:rPr lang="en-GB" dirty="0" smtClean="0"/>
              <a:t>Colorectal cancer is the third commonest type of cancer in the world</a:t>
            </a:r>
          </a:p>
          <a:p>
            <a:r>
              <a:rPr lang="en-GB" dirty="0"/>
              <a:t>Screening improves </a:t>
            </a:r>
            <a:r>
              <a:rPr lang="en-GB" dirty="0" smtClean="0"/>
              <a:t>survival, reduces incidence </a:t>
            </a:r>
          </a:p>
          <a:p>
            <a:r>
              <a:rPr lang="en-GB" dirty="0" smtClean="0"/>
              <a:t>Colonoscopy is gold standard for screening, but:</a:t>
            </a:r>
          </a:p>
          <a:p>
            <a:pPr lvl="1"/>
            <a:endParaRPr lang="en-GB" dirty="0" smtClean="0">
              <a:solidFill>
                <a:srgbClr val="C00000"/>
              </a:solidFill>
            </a:endParaRPr>
          </a:p>
          <a:p>
            <a:pPr lvl="1"/>
            <a:r>
              <a:rPr lang="en-GB" dirty="0" smtClean="0">
                <a:solidFill>
                  <a:srgbClr val="C00000"/>
                </a:solidFill>
              </a:rPr>
              <a:t>Requires </a:t>
            </a:r>
            <a:r>
              <a:rPr lang="en-GB" dirty="0" err="1" smtClean="0">
                <a:solidFill>
                  <a:srgbClr val="C00000"/>
                </a:solidFill>
              </a:rPr>
              <a:t>colonoscopist</a:t>
            </a:r>
            <a:r>
              <a:rPr lang="en-GB" dirty="0" smtClean="0">
                <a:solidFill>
                  <a:srgbClr val="C00000"/>
                </a:solidFill>
              </a:rPr>
              <a:t> skill</a:t>
            </a:r>
          </a:p>
          <a:p>
            <a:pPr lvl="1"/>
            <a:r>
              <a:rPr lang="en-GB" dirty="0" smtClean="0">
                <a:solidFill>
                  <a:srgbClr val="C00000"/>
                </a:solidFill>
              </a:rPr>
              <a:t>Patient discomfort</a:t>
            </a:r>
          </a:p>
          <a:p>
            <a:pPr lvl="1"/>
            <a:r>
              <a:rPr lang="en-GB" dirty="0">
                <a:solidFill>
                  <a:srgbClr val="C00000"/>
                </a:solidFill>
              </a:rPr>
              <a:t>R</a:t>
            </a:r>
            <a:r>
              <a:rPr lang="en-GB" dirty="0" smtClean="0">
                <a:solidFill>
                  <a:srgbClr val="C00000"/>
                </a:solidFill>
              </a:rPr>
              <a:t>isks of complications</a:t>
            </a:r>
          </a:p>
          <a:p>
            <a:pPr lvl="1"/>
            <a:r>
              <a:rPr lang="en-GB" dirty="0" smtClean="0">
                <a:solidFill>
                  <a:srgbClr val="C00000"/>
                </a:solidFill>
              </a:rPr>
              <a:t>Relatively expensive</a:t>
            </a:r>
          </a:p>
          <a:p>
            <a:pPr lvl="1"/>
            <a:endParaRPr lang="en-GB" dirty="0" smtClean="0">
              <a:solidFill>
                <a:srgbClr val="C00000"/>
              </a:solidFill>
            </a:endParaRPr>
          </a:p>
        </p:txBody>
      </p:sp>
      <p:pic>
        <p:nvPicPr>
          <p:cNvPr id="1026" name="Picture 2" descr="http://www.crcftlauderdale.com/images/anat_colon_1.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180" y="3284984"/>
            <a:ext cx="3905578" cy="293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02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CODIR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5536" y="1628800"/>
            <a:ext cx="4320480" cy="4824536"/>
          </a:xfrm>
        </p:spPr>
        <p:txBody>
          <a:bodyPr>
            <a:normAutofit/>
          </a:bodyPr>
          <a:lstStyle/>
          <a:p>
            <a:r>
              <a:rPr lang="en-GB" dirty="0" smtClean="0"/>
              <a:t>Aims to develop a robotic colonoscope system to operate in a liquid-filled colon</a:t>
            </a:r>
          </a:p>
          <a:p>
            <a:r>
              <a:rPr lang="en-GB" dirty="0" smtClean="0"/>
              <a:t>Potential advantages are reduced patient discomfort and physician workload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-9072" b="2784"/>
          <a:stretch/>
        </p:blipFill>
        <p:spPr>
          <a:xfrm>
            <a:off x="1187624" y="113606"/>
            <a:ext cx="7416824" cy="151519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572000" y="2132856"/>
            <a:ext cx="3182369" cy="4320480"/>
            <a:chOff x="5637578" y="2181006"/>
            <a:chExt cx="2340260" cy="2995532"/>
          </a:xfrm>
          <a:effectLst/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7578" y="2181006"/>
              <a:ext cx="2340260" cy="29955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Flowchart: Merge 8"/>
            <p:cNvSpPr/>
            <p:nvPr/>
          </p:nvSpPr>
          <p:spPr>
            <a:xfrm>
              <a:off x="6980014" y="2931294"/>
              <a:ext cx="150366" cy="194816"/>
            </a:xfrm>
            <a:prstGeom prst="flowChartMerge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Flowchart: Merge 9"/>
            <p:cNvSpPr/>
            <p:nvPr/>
          </p:nvSpPr>
          <p:spPr>
            <a:xfrm>
              <a:off x="7229946" y="3719190"/>
              <a:ext cx="150366" cy="194816"/>
            </a:xfrm>
            <a:prstGeom prst="flowChartMerge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11" name="Picture 4" descr="http://www-ciulli.ch.cam.ac.uk/images/dunde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361" y="2132856"/>
            <a:ext cx="1481651" cy="13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ww.best-masters.com/logo_ecole/972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195" y="3789040"/>
            <a:ext cx="1066103" cy="199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32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CODIR Team</a:t>
            </a:r>
            <a:endParaRPr lang="en-GB" dirty="0"/>
          </a:p>
        </p:txBody>
      </p:sp>
      <p:pic>
        <p:nvPicPr>
          <p:cNvPr id="4" name="Content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72" y="956276"/>
            <a:ext cx="4470012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>
          <a:xfrm>
            <a:off x="472530" y="4365104"/>
            <a:ext cx="8491958" cy="204048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800" b="1" dirty="0"/>
              <a:t>My PhD Aims: </a:t>
            </a:r>
            <a:r>
              <a:rPr lang="en-GB" sz="2800" dirty="0"/>
              <a:t>Develop a propulsion system for use in robotic hydro-colonoscopy</a:t>
            </a:r>
          </a:p>
          <a:p>
            <a:r>
              <a:rPr lang="en-GB" sz="2800" b="1" dirty="0"/>
              <a:t>My Status: </a:t>
            </a:r>
            <a:r>
              <a:rPr lang="en-GB" sz="2800" dirty="0"/>
              <a:t>In 1</a:t>
            </a:r>
            <a:r>
              <a:rPr lang="en-GB" sz="2800" baseline="30000" dirty="0"/>
              <a:t>st</a:t>
            </a:r>
            <a:r>
              <a:rPr lang="en-GB" sz="2800" dirty="0"/>
              <a:t> 6 months of PhD project, </a:t>
            </a:r>
            <a:r>
              <a:rPr lang="en-GB" sz="2800" dirty="0" smtClean="0"/>
              <a:t>part time. </a:t>
            </a:r>
          </a:p>
          <a:p>
            <a:r>
              <a:rPr lang="en-GB" sz="2800" b="1" dirty="0"/>
              <a:t>My Supervisors: </a:t>
            </a:r>
            <a:r>
              <a:rPr lang="en-GB" sz="2800" dirty="0" err="1" smtClean="0"/>
              <a:t>Prof</a:t>
            </a:r>
            <a:r>
              <a:rPr lang="en-GB" sz="2800" dirty="0" err="1"/>
              <a:t>.</a:t>
            </a:r>
            <a:r>
              <a:rPr lang="en-GB" sz="2800" dirty="0"/>
              <a:t> </a:t>
            </a:r>
            <a:r>
              <a:rPr lang="en-GB" sz="2800" dirty="0" err="1"/>
              <a:t>Cuschieri</a:t>
            </a:r>
            <a:r>
              <a:rPr lang="en-GB" sz="2800" dirty="0"/>
              <a:t>, </a:t>
            </a:r>
            <a:r>
              <a:rPr lang="en-GB" sz="2800" dirty="0" err="1"/>
              <a:t>Prof.</a:t>
            </a:r>
            <a:r>
              <a:rPr lang="en-GB" sz="2800" dirty="0"/>
              <a:t> </a:t>
            </a:r>
            <a:r>
              <a:rPr lang="en-GB" sz="2800" dirty="0" smtClean="0"/>
              <a:t>Cochran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00706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Hydraulic propulsion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08720"/>
            <a:ext cx="7499176" cy="3600400"/>
          </a:xfrm>
        </p:spPr>
        <p:txBody>
          <a:bodyPr>
            <a:normAutofit/>
          </a:bodyPr>
          <a:lstStyle/>
          <a:p>
            <a:r>
              <a:rPr lang="en-GB" dirty="0"/>
              <a:t>Device driven by fluid pressure differential produced by external pump(s)</a:t>
            </a:r>
          </a:p>
          <a:p>
            <a:r>
              <a:rPr lang="en-GB" dirty="0" smtClean="0"/>
              <a:t>Balloons form sliding seals in colon lumen</a:t>
            </a:r>
          </a:p>
          <a:p>
            <a:r>
              <a:rPr lang="en-GB" dirty="0" smtClean="0"/>
              <a:t>Pressure transducers and magnetic position sensor for feedback</a:t>
            </a:r>
          </a:p>
          <a:p>
            <a:r>
              <a:rPr lang="en-GB" dirty="0" smtClean="0"/>
              <a:t>Similar to </a:t>
            </a:r>
            <a:r>
              <a:rPr lang="en-GB" dirty="0" err="1" smtClean="0"/>
              <a:t>Aer</a:t>
            </a:r>
            <a:r>
              <a:rPr lang="en-GB" dirty="0" smtClean="0"/>
              <a:t>-O-Scope</a:t>
            </a:r>
          </a:p>
        </p:txBody>
      </p:sp>
      <p:pic>
        <p:nvPicPr>
          <p:cNvPr id="6" name="Picture 5" descr="C:\Users\Stuart\Desktop\flowRoot5552-6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537261"/>
            <a:ext cx="1555402" cy="3758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C:\Users\cecilia\Desktop\2013-05-20 Work\DSCF336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25" r="7020" b="11811"/>
          <a:stretch/>
        </p:blipFill>
        <p:spPr bwMode="auto">
          <a:xfrm>
            <a:off x="2728838" y="4416718"/>
            <a:ext cx="3460684" cy="23528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  <p:sp>
        <p:nvSpPr>
          <p:cNvPr id="3" name="Oval 2"/>
          <p:cNvSpPr/>
          <p:nvPr/>
        </p:nvSpPr>
        <p:spPr>
          <a:xfrm>
            <a:off x="8086005" y="3284984"/>
            <a:ext cx="590451" cy="864096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/>
          <p:cNvCxnSpPr>
            <a:stCxn id="3" idx="5"/>
          </p:cNvCxnSpPr>
          <p:nvPr/>
        </p:nvCxnSpPr>
        <p:spPr>
          <a:xfrm flipH="1">
            <a:off x="5724129" y="4022536"/>
            <a:ext cx="2865857" cy="243080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3" idx="0"/>
          </p:cNvCxnSpPr>
          <p:nvPr/>
        </p:nvCxnSpPr>
        <p:spPr>
          <a:xfrm flipH="1">
            <a:off x="4139952" y="3284984"/>
            <a:ext cx="4241279" cy="113173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AutoShape 2" descr="data:image/jpeg;base64,/9j/4AAQSkZJRgABAQAAAQABAAD/2wCEAAkGBhQSERUUEhQWFRUVFxcVFRUYGBcXFRcUFRgYFxcXGhgXHCYeFxkjGhUUHy8gIycpLCwsFx4xNTAqNSYrLCkBCQoKDgwOFw8PGikkHBwsLCwsLCkpLCkpLCwsKSwsLCwsLCwsLCksKSwsKSwsKSksLCksLCwsKSwsLCwsLCwpLP/AABEIALkBEQMBIgACEQEDEQH/xAAbAAABBQEBAAAAAAAAAAAAAAACAAEDBAUGB//EAEcQAAIBAgMEBQgGCAUDBQAAAAECAAMRBBIhBTFBURMiYXGRBhQyUoGhsdEVQlNyk8EjM0NiktLh8BYkVILxNETTB3OUssL/xAAXAQEBAQEAAAAAAAAAAAAAAAAAAQID/8QAHxEBAQEBAAIDAQEBAAAAAAAAAAERAhIhMUFRAyJx/9oADAMBAAIRAxEAPwDqekPM+JhK55nxMG0kWZ1kQY8z4wgx5nxjAQgJVEHPM+MIE8z4wQIYEB8x5nxjhjzMVo5lBITzMPMeZggQhAYseZhgnmYIWEJVLMecVzzMUQkCBPbCBPP3wY4gEWPOOHP9mNHEKfMeccsecGImAsx5mINGERhDEnmYwJ5mEBGgK/bBZieJjkxoAAnn74xbtMO0YLIBB7TBdjzPjDtGywOtwX6tPur8BJ5Bgv1afdX4CTyhRRRQBzdkUKKB5yIaQQJIsyiejRzchJfM+0QMPx9kkr4kLpvJ3D5wHXAHmIYwDdkipktvJ/KW1QjcTKIhgm7IXmZ7JPTqX7/jK2Npk21tv/KVT+ansjVaJUAnnaQLQ/eNu+FUTTeTbXfyk2g4gJNWXX2D85GRKGtGhCCRAdTHzwYYEKSiEFjraEGgCRGhGPaTQF4rxyIlSUMYJkhgWgCIrwssHLAa0EwyIssCMxrw2EG0I63B/q0+6vwEmkOD/Vp91fgJNAUUUUBrxR4oHnoEMLGAjgTKLOD3n2SljGtVN/7EuYDe3ske16G5vYfyl+hYwesvWlHZmomhaWLFUtZhbnG2tWyAHtt7j8oeGS9Tu1g7bohkH3h8DJ9UrMG0ojtEHTnJE2YIFbZ4G6Z9jVxLej2j5QbRsUerTP8Ae6Om6bCtAaSGAywGEK8YCGqQpARxEBbebRi+n5ndM2g7Rryo2LLaL1u0aKO8yNHYsAoz+sQbAe3j7vbJou5xzgPilBtc69hIHeQLCEuBv6bX7F0EmSio3KPj8ZfYredDgGPsMCpjCAOo556AW8SJeLmBmMvsVhih2eMs06Gbd/X3yh9M0mF7VHB1BFCsykcwwpkEciNDAfaKWOXp0J4jD1zru3GkRCLzJbfBIlBtrJbriru1cUMQB4GnG+mFXeKpHrdBiB8acbirzRrSsdr0+Aq//HxH/jg/S9PlV/AxH/jmkdthfQX7o+AksxcP5SUgi9WvuH/bYrl/7UKr5VUVUsRXsASf8tidw1O+lIL+N2lSogGrUSmDoMzBbnkL7z3RYLaVKsCaVRKgGhysGseRtuPfOW2ttM4LBHFZUfGYjo0TNuNWsRkpA3FqSXOgI0Qk6kkns/afnuz6eOQKmJpoxuOFSkSKtEneaTMjCxvoQw1AIDr4ph/4uo/v+A+cUDnI4EeEKZIJB3G3DeBfcZMRXwhtXbfrTXTho51t7bTQxBzIVsf+JQ2ZStjGBb/twd9/2k6FaQ5iXBm7JGndNJpUwS9dresZeqpaXPQq4VrFj22kG1qvUvusyknsBsfcTL1BRl9p+Mr7YQdDU+6ZeJtidXNR0dwg11lLY211enaxutlPHUAS7VYn6tpnueNsrUuzT1v1SHu+EKmNIxH6FfZ8YVOiSN5kUrRjaSrhwIWYDcPDWPYiyX3Awuitva0GpiWO4W7/AJb5DUwxtdzfvOVfgT7pA/T30prmPrHdK+IXi56RuC7lv3cZPTLOMqDsLWsnsG8+Mu4fCBe1uLHf/QSSaKlPAs2r9UcEH5kS0qAaAWHASciRtNyYgbQHqADUgd8epUt2k7hIEoZiGNt2jcdfV9Ubtd58DCiNflfvOnx1PsEy8dVaq/QKDlsDWOtshvamDYavY3tuX7ymaOOxHRqMihnc5UX1ntxO/KACxPAKeNgXweDFNLXzEks7ne7t6THl2DgAANAIQSDcLHw0HhHZ13XFzuG4+G+SWg1aYYWYAjkRf4wEpB3SDEKyi6KDr1kOlxpe3I24bu6SNSI3H2fI8fb4xqda+/5X/Mdx3QIaRytYaq27s7JMySPF07DTde45A8fHf4ye91B7JmevSujwo6i/dHwhugIIIuCLEcCDwgYb0F+6PhJZpHD7R2JSZsOm0Mxo4TOKYZA+GrhlyI1U5SFqIulmsCSSL3sD2Xsmmq16GAzdDiXLsQuWhh1dQlQUjYBiwXRVuFJubDQ9rFAp/RNL7NPARS5FA4S0pYlWBOVbg8iN+7j7JKcTM/aO2cg7ZERbExOeu1RSCBTCGxB1zZuE3ziDa85XyBwgatUCXsKYzE8Wz8uE7DG4TIjE93jHz7Pg+xmub85r4mY+x9LTXxBmp8DPFQi47ZR2ziD0NT7pmnQS7kcx8JX27h7YeqbfV/MRx8w6+K5TyM2eKpqvUuCGATKxGnWuSDoTu4TralAgaOR2FUP/AObzndgEqDlFr6madSrUk7/pO7eos58ZjQY/5cHkT/8AaVTim+q2UaaBQfeTLCi+EPO5/KVsNhWImdEodzxt4R2dbEOS3ZwkqbPv6RPslinQVdwlyqr085FqaBBw4ad0lTZ4vdyWPbu8JaEeXxNLdHEaK8qERAIHGETAfjKK4pXJ5H4Df4n3SSpVCgsxAUAkk6AKBck8gB8JJTGvs/5+Ezqw6eqUH6qkQanJ6osy0/up1WbtyjgwkCwFIuxrOCCwtTUixSkbHUcHawZuVlX6ut0CGYrSgbRrxzBdgLk6DnwEimJkGIw99eYswBtfkdNxHMflHXG0/tE/jX5yTzynuzp29ZfnCVHiG/RkHst8+yHRHUHdKWMxi6KGU25Ec7fGW6FZQtsy6ab+QEx82q6fD+ivcPhJJDh6y5V1G4ceyLEYtURnJ0VSx7lFz7hNIHF4+nSANWolME2BdgoJ5DMdTHwmPp1QTSqI4BsSjBgDyJU75w/lNtt8BhqGK/QnEYmrTp1KtfOadJKiO+VShzLTSwFhv1JBYkxeT23mxuGrYsCkK+FqVEWrRLdFXSmq1CvXsxRgctmvYgMNQLB38Uyf8S0fWb+Ex4HJ+aiUMdskOJrGOFkxFHyJ2R0NarroyL7mmxt6r6KjvPwg7L0qN9385T2nUvVPZb4R8QWtnm1pp1XvMnDNLyVLxKplqZXB5b4e2q+anUTKfQBzaWNzuGt76HeJBWaVa6k1XOuuHXXh6XxgqTZWFAW9pfenpBwqWUSVxpLJkVWX9Q/3jJML6MhDfon7zJsIeqJIJ2ivEY02g1jiAIawFeKPGgIiCRpDkOKxK00LtoANbC5PAADixJAA4kgQKWPxTAKlM/pWuBpfIgtnqEcQt1sOLMo4ki3g8OqIFT0QNNbk31JJO9iSSTxJJ4yvgcIy5qrj9I9s4GoVBfLTU8ctzc8WZjxAloc11B3j5fKEEViIiVwd0eFARMsr5w9t9BDryq1FO7tpow19ZhbcpzFXxgrs1Gi2ikrXdTqliQaYPCoSD90XbeUvo0qIVQqgBVAAA0AA0AHYBpAj+j6f2dP+BflB+jaW80qf8CfKWpQ2jjQosPYOcnVyCiuz6TVNaVOwNz1E7xw/u8tU9kUSv6ml+Gh7OUfC0Tax3nVuwH8/l2S3M8jQpeTeFKj/AC1DcP2VPl92E3kxhCLHDULHT9VT3H/bNCj6I7h8Ico4bb+yzUpUKFeu2GfC1Uq0cVkD06nRKyoSW6ivZgWVrag2BGsWxtjhVr06NZ8TUxbZsTiyqpTVcgQ5MgCFsgIAW5ubtYCdzFAqfRlL7NfCKW4oHDgXtw7IYWOVjgSh8Lo57vzlfa9DUOO4/lLmEoZnOvD85d8z0tcGTEYGGrS6mIktXye1ujAdh3RUthtxdRJlNQi7mwljGYYdZxvyZNw1F777X9l7S7RwIQaHvMHFYa6NxNpfE01EdUd0kIkdM2A+UkvpNKzWbqOO+XMJT6omZiGsH7z8Zr4UdUd0xz8qIiLJJLSrWxIvbf3TduIsKIpWOJsdRYyx0yn6wmdhggI8iNdR9YStUxx+rJepFxcdgBckAAXJOgAGpPZM6l+nqZ/2VJiKfJ6o0ap2quqr25m4KZDtBempPScnLUUo1rA5W0IBtpcXHtk2BdKNNaSJlRBZQCTYDta5PtMk/pKeNacE0tbjQ+4yv56ORi897D7/AJTXlExK6j6wsfWB/PcfbEVYcmHh8x8JF54eCmCKjcEA7b2+EeUMQbP2XToZujpZS7F3bQs7Ekks1yTqT3X0lt6+XeCPdIOkY/W9igsfHhG8zJ36dp1bwGg9pPdG0NXx/Ab+A3eJkdDZpzZ238zuH3V59plyhQVNw15nf/TuEjxm0KdO3SVES97Z2Vb232zEX3jxjx+6JQoA0/v2xmlA7ew/+oofi0/5oDbdw/8AqKP4tP8AmlHZUfRHcPhDmTR8p8JlH+aw+4ftqfL70av5W4RVZjiaBygsQKtMmwF9AG1Mg0cVjadJc1R1RfWZgo8WNosLi0qLmpurqdzKwZfEaTj8fjqlFsMFpJWx+NzZWqsRTooi9JUAIBK00BVQqgFjqbkm81M4gU62IrUFoYnDEkvSa9LFUUXORr1iCuYDOLo2o4iB1nQLyikH0rT9cRoHLwlgiOsoqbT2t5uvSWvwsLfnMhf/AFAv9RvFZt4zArVXK4uJXp+TdAfUEx1OvpYor5dn1W8Vko8t2P1T4j5TTp7Foj6glhNn0x9QeEnj1+r6Y3+MH9U+P9IaeVb+o3j/AEm4MMg3KPCS00HIeEePX6emGnlFVP7NvE/KTLtqud1Jvf8AKbgaODL4X9TWFQWrUfrUigJuzE9t5vAhd8ir4jL8STw/r/XslCm71T1Oqvrnefujh3yz/KfK3jsUAo4Dt3SgaoOun9+2XfoKmR1rseZJvHfZaJ6KkrxG8gydTpZioa195vu4xLUH7vjC2hWo0qbVGGVU1ZrMQoJAuba21Eu4XC0WVWUK6sAQwIZSDxBGhE551fhfUUxV+6ZGGmqcDS9RfCVqmzBfqHL2HUfG8nXHayxWLwWeWRsw8X8B8zJ6OFVNQLnmdT/T2ROOr9LsRUcM9h6I7wSfASQYY+sPYv8AWT5o87znHPUXQ8yx9oHwEXRDlfvufjJDGmsQ1414ZlHGYw5ujpANVIBN75Kan6724aGyjVraWALKU+Nx2UhEXPUYXVL20GhdjrkQcTY8gCdIGEwOQlmOeo3puRbQblUa5EFzZe0kkkkmXB4EUwdSzMbu59JzuueAA3BRoBoJOYEZEZlkloziBu0qYyjQbh8Iq+FV1ZWUFWBUjmCLEeEKl6I7h8IcyOH2xgcwoLWxBwmKwhPQYplU0qqlejY9eyNnS2ancMrDS4sWfZeCJp1qKYhsZVxTHznEgWo00KhCqBSUVggsqKSbkFtBO3tFAg8zT1F8BHk0UDiwI9o9olEocCGBGItCBgEBJBI1hrKHAhpGEcQJAIQgiORAzsVSNSoqfVtmbtF7Ae6aiqALDcJlbG9KoDvDN/CzFx7Lsw/29k1DJIgrx88AmPeVQ4igtRGR1DKwsynUEciOIlHZh6JjhzuUZqJ50b2y/epkhT2FDvJmhKu0MKXUFLCpTOemToM1rFSfVZSVPffeBAuRryPB4sVEV1vY8D6SkEhlI4MrAqRzBhmQItFeKRocx7PjFuArwhHNGAra2O+X/ocn3yXopAG63cP7/KG20UGm88gL7vdJsXFTbOFqVKL06VQUncZRUsTkBPWIA+ta9t2totm4DoqYUtnbe9S1jUc73YXOptz0AAFgABkbX8q2WypT38T8h85Am32qZVDZcwPWvYai19xIIJvoOEzf6SLObXUaRrTkMTjajhahb0RmBGgWohsRZQzEEA8r3M3q236CVFpvWprUYZghYAgWvc+qLbs1r8JeetSzGhaIiVDtqh9vR/Fp/OA23cP9vR/Fp/zTSOrp7h3CFMpPKbCWH+Zobvtaf80HEeVuDRWY4mhZQWIFWmTYC+gDansmRp1sQqC7sFHNiAPEx6VZWF1IYHcQQQfaJw+3MVVoNhD0FHEYrGVCn6ZiKdG1NqmRCFbKoAK3AuxFzqdH2ftW4xNToFwuKwTDzmlTbNSq0sgqXuFAfNTuVYgMrADcSCHdRSLzheYigee7WwNWo1M0mVejPSANfr1ARlXQiylc4JOb092kn2lgnqU3S62ZqeXSxCK6M4YksHOUNwA4G8pbf2YatSmwKCwKguQLOz02Ui6MW/VnRSjHgwl/aGEaolVSwIcWCm6gesC4ve/O2nEMNDUZFPZmLQBadRQoDW3WJZqrXAt1L5qVlsQuU62HXmOz8XmJVjlZgxzOrHKBTXKbKPqrUuRfUjeeuIfMcQtI9EyWILKEcCx/T6LlpqhJNSkSwCi9M6c7Q2fiHYhnOQMp9Nm6gbPkAK6svV/SHUlO0mRRtszEfo8j5ctBKbG4vnRKvrKdOkNEk77AxDAYsZrOfSey5k3Ma7A3ZDazNh9D9VWAHAnTwVV6NPpbVHWpnem9grKEZFVhZgGsUqEEEZh3EV8RsuuCt3prSXo7UxVdFuj0WAViDlIyVQCPWH+2iUYTGAswILMuW+ZAuYdMVdVI6qDPS0Nzod9tZWw+OzLlcWv1r9Gbm6kkWAK0yucAdZrnUDeI9n7KxNOorPWXJctUF7Zms2Y2K2JJyHhbId2t+kEoDB0mVFDMWYKMzG1y1tT1QBvvuAk5jAiPAwMS7Ua+ZRe/DS7LxUHnc5h2jtm8lS9jK20MEKi8mGoPbKWDxpU5H0YcDuPaDwmdxGzaPaQYfFX9IZDc6Eg3F9DpzGsskiaUN48Ua8DPb9DWv+zrEBv3a1sqt2BwAp/eVPWMvxsVh1qIyPqrAgi/A8jwPIjcdZT2diGs1Oob1KdgxNhnU3yVf9wBvyZXHC8iLpkWEFwIFQ3JGbTs/pGwx0sJi9f6bz00iAFlSsw3yVFuLSGogm+txIgxWouCBfhM2o1jfd/f/M0K+MUAKSB2SbDqvIeE4eO35b3I5nF7JqMDkTProW0Wx4w8FsQplFUgE+rwvwHvnWVWmTijmdR238P+RL1xJhOlujg0QGy7ySSdSSxJOp5kkxVcEhZXKKXW4V7DMLixs28Ag7pLljkzvmOYIjEYzQOgpjQdwg4rDLURkbVXUqw7GFj7jDpeiO4QpkcJtvCvVOFD4mnhcTg3LK9WnmpVr0zTzpd1BBBzFQSVJsdwJfZeyhlxFJK4xdfGNfFYhVC0qdPL0dhlYqpFMFVW5YlrnQEjuHpgixAI5HURIgAsBYchugD0K8hFJIoHm+16ALqc9EFkekFrbiHKdZV+uQQAV0vcC4428dhyyVAWGVkK2a2QaG5JWzWtv62nC0obbw4ZgpqonSUqlEhgWJWoUzFbMNRYDW4uR7b20aS9HUzvlVlynPYot9LncTe9j1u6xhGZh9lVmUtTrIQ2bKVd8qklgetSCiqxuAWYXXKNGMs0NhVhbNWY9YA2errTzXKcOtbTNYGVcPsZqqllrq2a4uOkbKbtcBukzEtcKxck2UDTSzjycqMzDpQLWtlzE2brdEQWNqWtgLXIUHsgSfQOIAYiu2awykM+8BFNwSAxIRgM3rbxqYY2NWq0UDgKVrPUCPUZrUzTqUwucq5v176g6cpoYHE06VOlTashZlAQlvTBtYrc3I1AHsmg1dVYKSAzeiL6nnYbzNDmqvkrXcZGrIVChQL1MulI0wchBC+kdx3Hhul1djYm9+m4/aVfSBUmru1JAYdEeoM2hm77IQMKp7JwT0kyu5c9XUs7G4por6vrq6u1v3uG6XQYN44gSiQ4rBrUFmHth3j5oRneZ1afoEOvqtG88t6VN1+6TaainSOTM+P4rL+kU9Zx7B8oQx9P1293yml0Y5DwiNBfVHhJl/T0zztFOAdvaZTxxqXWtSpdamDccXpnVktxbQMvatvrGbioBwhES5RkHDPUUP0gIYAqV3EHUEe4x8DUK3U7x7xCpOKFQ02IWnUJekSbBX31KWu7i69hcblEfGGm2oqIGH7y/OYvP3FlX6VaRV30mam1FGjMviCPjHOPV9FZdeJIAHid8zerfTWSezUcEKpZju3D2aSRS1I2a5XgRwluhWpooAdP4l+ck86pn66fxD5zfhMZ1X+kVPH3EnwiweHJbOdOQO+0mFWl6yeK/OGcSnrr/EPnLOfe01IYJgedJ66/xD5wTiV9ZfEfObZG8EwTWT1h4j5wPOF5jxEK6enuHcIUhp4hbDrDcOIj1MUoBJYWAudRuEyJGYDU6CJWB1Gs4Pyh2v0NHD4mtRp16uJqqiJXqCnRw61Kb1FALKyqQqAM9rsSdbZVFnZWIZsPUxdOlRo1KRJKYestalXRFDMr5FVc5FwptmU5dbEqQ7SKZ/07R+0HgYoHJ43yfqPUSoAylFZbZahBzMjX6jp6m43Gu6TYzYb1FZSKgDleDaZWDdXda9t4PbO1jQmPOankQxYnNUHpgXV2cZ859Mtdj+ksS18yogO65N/Ipi1xZOsHstDKAVIK5etdQALDXid/D0OOYHB1vJNz0QDOOiSnTvkfUU2RgbBwt+oNGDgcpVTyFexBd9Q26llF2pqhNg3HJmNrXzHdPRoo1Xn/APgtibkmxOYgUiAFu5NFet1aHX9DXVQb8JsYDZb0qa0wGIW4BykaFiQLcAAQB3TqI0ujBGGb1W8DHFBvVbwM3Yo0Ynmzeq3gYxwzeq3gZuR40YYoN6p8DC6BvVPgZsx40Yy0W9U+BhdA3I+BmtHjRj9A3qnwi6JvVPgZsRpNGPVwhYWZMw5FbjwMhOx0+xX8NflN+IS6Of8AoZPsU/DX5RvodPsU/DX5ToBFGjA+h0+wT8NflEdjJ9gn4S/KdBGjRz/0LT+wT8Jf5YP0LT+wp/hL/LOiijRzn0HT+wT8Jf5Yx2FT/wBPT/CX+WdJFJo5o7Dp/wCnp/hJ/LI32DT/ANOn4S/yzqYo0Z6+TuGsL4aju+yp/wAsZ/JnCkEebUNdP1VP+WacUDgdv7JbEUcNhXqUaVfC1VdfOEz0sQlOm9MMq3UPcMCyg3U3B4E2dm0qiUamED4Z6tUkf5Wl0VOijqFapVAZgGAuVBsWIAGlyNvyu/6V/ZH8kv8ApU9sCx9AUfU95+cU0YoH/9k="/>
          <p:cNvSpPr>
            <a:spLocks noChangeAspect="1" noChangeArrowheads="1"/>
          </p:cNvSpPr>
          <p:nvPr/>
        </p:nvSpPr>
        <p:spPr bwMode="auto">
          <a:xfrm>
            <a:off x="155575" y="-846138"/>
            <a:ext cx="2600325" cy="176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577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82960" y="764704"/>
            <a:ext cx="8229600" cy="1759541"/>
          </a:xfrm>
        </p:spPr>
        <p:txBody>
          <a:bodyPr>
            <a:normAutofit fontScale="92500" lnSpcReduction="20000"/>
          </a:bodyPr>
          <a:lstStyle/>
          <a:p>
            <a:r>
              <a:rPr lang="en-GB" sz="3000" dirty="0" smtClean="0"/>
              <a:t>Tests in soft-embalmed porcine colon sections, constrained in straight or curved configurations</a:t>
            </a:r>
          </a:p>
          <a:p>
            <a:r>
              <a:rPr lang="en-GB" sz="3000" dirty="0" smtClean="0"/>
              <a:t>Manual and automated control feasible</a:t>
            </a:r>
            <a:r>
              <a:rPr lang="en-GB" sz="3000" baseline="30000" dirty="0" smtClean="0"/>
              <a:t>1</a:t>
            </a:r>
            <a:endParaRPr lang="en-GB" sz="3000" dirty="0" smtClean="0"/>
          </a:p>
          <a:p>
            <a:r>
              <a:rPr lang="en-GB" sz="3000" dirty="0" smtClean="0"/>
              <a:t>Pressure </a:t>
            </a:r>
            <a:r>
              <a:rPr lang="en-GB" sz="3000" dirty="0"/>
              <a:t>differential &lt;</a:t>
            </a:r>
            <a:r>
              <a:rPr lang="en-GB" sz="3000" dirty="0" smtClean="0"/>
              <a:t>4kPa (30mmHg</a:t>
            </a:r>
            <a:r>
              <a:rPr lang="en-GB" sz="3000" dirty="0"/>
              <a:t>)</a:t>
            </a:r>
          </a:p>
          <a:p>
            <a:endParaRPr lang="en-GB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Initial testing</a:t>
            </a:r>
            <a:endParaRPr lang="en-GB" dirty="0"/>
          </a:p>
        </p:txBody>
      </p:sp>
      <p:pic>
        <p:nvPicPr>
          <p:cNvPr id="5" name="PIG4x1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15538" y="2420888"/>
            <a:ext cx="4470704" cy="3353028"/>
          </a:xfrm>
          <a:prstGeom prst="rect">
            <a:avLst/>
          </a:prstGeom>
        </p:spPr>
      </p:pic>
      <p:pic>
        <p:nvPicPr>
          <p:cNvPr id="6" name="Picture 5" descr="C:\Users\cecilia\Desktop\2013-05-20 Work\P106091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4" t="16577" r="27626" b="7678"/>
          <a:stretch/>
        </p:blipFill>
        <p:spPr bwMode="auto">
          <a:xfrm>
            <a:off x="899592" y="2795622"/>
            <a:ext cx="2990106" cy="26591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85717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1 Tapia-Siles </a:t>
            </a:r>
            <a:r>
              <a:rPr lang="en-GB" sz="1400" dirty="0"/>
              <a:t>S, Coleman S, </a:t>
            </a:r>
            <a:r>
              <a:rPr lang="en-GB" sz="1400" dirty="0" err="1"/>
              <a:t>Cuschieri</a:t>
            </a:r>
            <a:r>
              <a:rPr lang="en-GB" sz="1400" dirty="0"/>
              <a:t>  A. Pipeline Inspection Gauge device for inspection of  flexures during robotic </a:t>
            </a:r>
            <a:r>
              <a:rPr lang="en-GB" sz="1400" dirty="0" err="1"/>
              <a:t>hydrocolonoscopy</a:t>
            </a:r>
            <a:r>
              <a:rPr lang="en-GB" sz="1400" dirty="0"/>
              <a:t>.  Paper presented at: 21</a:t>
            </a:r>
            <a:r>
              <a:rPr lang="en-GB" sz="1400" baseline="30000" dirty="0"/>
              <a:t>st</a:t>
            </a:r>
            <a:r>
              <a:rPr lang="en-GB" sz="1400" dirty="0"/>
              <a:t> International congress of the EASES, June 2013; Vienna.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845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97"/>
    </mc:Choice>
    <mc:Fallback xmlns="">
      <p:transition spd="slow" advTm="71597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1772816"/>
            <a:ext cx="8229600" cy="5688632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en-GB" dirty="0" smtClean="0"/>
              <a:t>Thanks for your attention</a:t>
            </a:r>
          </a:p>
          <a:p>
            <a:pPr marL="457200" lvl="1" indent="0" algn="ctr">
              <a:buNone/>
            </a:pPr>
            <a:endParaRPr lang="en-GB" dirty="0" smtClean="0"/>
          </a:p>
          <a:p>
            <a:pPr marL="457200" lvl="1" indent="0" algn="ctr">
              <a:buNone/>
            </a:pPr>
            <a:r>
              <a:rPr lang="en-GB" dirty="0" smtClean="0"/>
              <a:t>Any questions/comments?</a:t>
            </a:r>
            <a:endParaRPr lang="en-GB" dirty="0"/>
          </a:p>
          <a:p>
            <a:pPr marL="457200" lvl="1" indent="0" algn="ctr">
              <a:buNone/>
            </a:pPr>
            <a:endParaRPr lang="en-GB" dirty="0"/>
          </a:p>
          <a:p>
            <a:pPr marL="457200" lvl="1" indent="0" algn="ctr">
              <a:buNone/>
            </a:pPr>
            <a:r>
              <a:rPr lang="en-GB" sz="2000" dirty="0" smtClean="0"/>
              <a:t>s.y.coleman@dundee.ac.uk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267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97"/>
    </mc:Choice>
    <mc:Fallback xmlns="">
      <p:transition spd="slow" advTm="71597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</TotalTime>
  <Words>442</Words>
  <Application>Microsoft Office PowerPoint</Application>
  <PresentationFormat>On-screen Show (4:3)</PresentationFormat>
  <Paragraphs>62</Paragraphs>
  <Slides>7</Slides>
  <Notes>7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Propulsion of a Robotic  Hydro- Colonoscope  Stuart Coleman Institute of Medical Science and Technology University of Dundee   Surgical Robotics Summer School, Montpellier 10/09/13 </vt:lpstr>
      <vt:lpstr>Background</vt:lpstr>
      <vt:lpstr>CODIR</vt:lpstr>
      <vt:lpstr>CODIR Team</vt:lpstr>
      <vt:lpstr> Hydraulic propulsion</vt:lpstr>
      <vt:lpstr>Initial testing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stg</dc:creator>
  <cp:lastModifiedBy>stg</cp:lastModifiedBy>
  <cp:revision>125</cp:revision>
  <dcterms:created xsi:type="dcterms:W3CDTF">2011-10-19T10:29:14Z</dcterms:created>
  <dcterms:modified xsi:type="dcterms:W3CDTF">2013-09-10T13:36:40Z</dcterms:modified>
</cp:coreProperties>
</file>